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1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94"/>
  </p:normalViewPr>
  <p:slideViewPr>
    <p:cSldViewPr snapToGrid="0" snapToObjects="1">
      <p:cViewPr varScale="1">
        <p:scale>
          <a:sx n="113" d="100"/>
          <a:sy n="113" d="100"/>
        </p:scale>
        <p:origin x="5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8/20/19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8/20/19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8/20/19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8/20/19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8/20/19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8/20/19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8/20/19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8/20/19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722C0-EBF7-B94B-805A-2DD2DB5322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Capstone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8BD7D2-19D6-4E42-A788-05B9E2F76D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 Herbert Borek</a:t>
            </a:r>
          </a:p>
        </p:txBody>
      </p:sp>
    </p:spTree>
    <p:extLst>
      <p:ext uri="{BB962C8B-B14F-4D97-AF65-F5344CB8AC3E}">
        <p14:creationId xmlns:p14="http://schemas.microsoft.com/office/powerpoint/2010/main" val="738775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y, indoor, table&#10;&#10;Description automatically generated">
            <a:extLst>
              <a:ext uri="{FF2B5EF4-FFF2-40B4-BE49-F238E27FC236}">
                <a16:creationId xmlns:a16="http://schemas.microsoft.com/office/drawing/2014/main" id="{51B0A74C-8DCC-5044-B701-CCEC46B14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" y="520700"/>
            <a:ext cx="108839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873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C7AD91E7-C819-9C4A-9A9E-49EEFE39E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0" y="673100"/>
            <a:ext cx="106553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90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D40A5-C934-BE4F-9714-EA4AFF1CD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Calculated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7EE8E-65B3-494F-A48C-22B1F5E9B98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Reorder Point</a:t>
            </a:r>
          </a:p>
          <a:p>
            <a:pPr lvl="1"/>
            <a:r>
              <a:rPr lang="en-US" dirty="0"/>
              <a:t>(Average Daily Usage * Average Lead Time Days) + ((Maximum Lead Time * Maximum Daily Usage) – (Average Lead Time Days * Average Daily Usage))</a:t>
            </a:r>
          </a:p>
          <a:p>
            <a:r>
              <a:rPr lang="en-US" dirty="0"/>
              <a:t>Demand</a:t>
            </a:r>
          </a:p>
          <a:p>
            <a:pPr lvl="1"/>
            <a:r>
              <a:rPr lang="en-US" dirty="0"/>
              <a:t>Average of profits by product for each month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FDF26A-207F-AD43-A5AF-07E4D4D77C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Return-On-Investment</a:t>
            </a:r>
          </a:p>
          <a:p>
            <a:pPr lvl="1"/>
            <a:r>
              <a:rPr lang="en-US" dirty="0"/>
              <a:t>(Profit / (Total Excluding Tax – Profit)) * 100</a:t>
            </a:r>
          </a:p>
          <a:p>
            <a:r>
              <a:rPr lang="en-US" dirty="0"/>
              <a:t>Percent Profit</a:t>
            </a:r>
          </a:p>
          <a:p>
            <a:pPr lvl="1"/>
            <a:r>
              <a:rPr lang="en-US" dirty="0"/>
              <a:t>Profit / Total Excluding Tax</a:t>
            </a:r>
          </a:p>
        </p:txBody>
      </p:sp>
    </p:spTree>
    <p:extLst>
      <p:ext uri="{BB962C8B-B14F-4D97-AF65-F5344CB8AC3E}">
        <p14:creationId xmlns:p14="http://schemas.microsoft.com/office/powerpoint/2010/main" val="1915557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0487C8F-7D6C-4EAF-A9A5-45D8E94F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78DA0F-394A-417D-892B-8253831A2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0ADF416-E077-AC40-AC79-9BE050847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620" y="643467"/>
            <a:ext cx="568476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386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2C764-9386-834F-82B5-313AAA35B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719DD0-791D-EB44-97DB-ABC772B86E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02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8A72C-9A6D-464D-A826-5ADE3E2E6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9099B-B9BC-C148-9BF1-F49054A215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ROI ~ Package + Profit + Tax Amount + Unit Price + Item + Reorder Point + Demand + Percent Profit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2DF9A2-D262-2945-835A-57C4425A10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5554" y="1229993"/>
            <a:ext cx="4396339" cy="5026345"/>
          </a:xfrm>
        </p:spPr>
      </p:pic>
    </p:spTree>
    <p:extLst>
      <p:ext uri="{BB962C8B-B14F-4D97-AF65-F5344CB8AC3E}">
        <p14:creationId xmlns:p14="http://schemas.microsoft.com/office/powerpoint/2010/main" val="2893368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E5622-FD78-594D-99C7-0CE85D9CE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0C5C0C-2C87-A041-9410-8FE126609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66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4B946DD-571F-6A44-9583-2608322BD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060" y="498390"/>
            <a:ext cx="3850702" cy="2504303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9937F80-E5E8-DF48-9264-4F6F7B068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98389"/>
            <a:ext cx="4130810" cy="2504304"/>
          </a:xfrm>
          <a:prstGeom prst="rect">
            <a:avLst/>
          </a:prstGeom>
        </p:spPr>
      </p:pic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031953FA-C250-2644-A8E1-2A2997555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612" y="3855308"/>
            <a:ext cx="3867150" cy="2133600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516072FE-35C2-7D40-9CF8-516A825256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3855308"/>
            <a:ext cx="4130811" cy="215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168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DD6A566B-A306-3C41-8C95-98B8F473F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30" y="1054642"/>
            <a:ext cx="4125612" cy="2368772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8B37E888-3F1F-074B-BE80-3D7E0E32F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290" y="1054642"/>
            <a:ext cx="4125611" cy="2374358"/>
          </a:xfrm>
          <a:prstGeom prst="rect">
            <a:avLst/>
          </a:prstGeom>
        </p:spPr>
      </p:pic>
      <p:pic>
        <p:nvPicPr>
          <p:cNvPr id="7" name="Picture 6" descr="A group of map&#10;&#10;Description automatically generated">
            <a:extLst>
              <a:ext uri="{FF2B5EF4-FFF2-40B4-BE49-F238E27FC236}">
                <a16:creationId xmlns:a16="http://schemas.microsoft.com/office/drawing/2014/main" id="{3DE29926-AE88-D545-97C8-CB5764694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80" y="3949993"/>
            <a:ext cx="4250253" cy="2368772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251810D5-A977-A94A-9418-683719A033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8290" y="3866821"/>
            <a:ext cx="4250253" cy="239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12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B0487C8F-7D6C-4EAF-A9A5-45D8E94F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1578DA0F-394A-417D-892B-8253831A2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BA139989-0F37-1C4C-9C3B-63C5C4886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833" y="643467"/>
            <a:ext cx="994833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456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C24D1-B29F-8646-9A6E-9AC9A3B5E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3ACD9-9116-9343-8D05-0CBBFD02C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 data</a:t>
            </a:r>
          </a:p>
          <a:p>
            <a:r>
              <a:rPr lang="en-US" dirty="0"/>
              <a:t>Explore it</a:t>
            </a:r>
          </a:p>
          <a:p>
            <a:r>
              <a:rPr lang="en-US" dirty="0"/>
              <a:t>Predict it</a:t>
            </a:r>
          </a:p>
          <a:p>
            <a:r>
              <a:rPr lang="en-US" dirty="0"/>
              <a:t>Visualize it</a:t>
            </a:r>
          </a:p>
        </p:txBody>
      </p:sp>
    </p:spTree>
    <p:extLst>
      <p:ext uri="{BB962C8B-B14F-4D97-AF65-F5344CB8AC3E}">
        <p14:creationId xmlns:p14="http://schemas.microsoft.com/office/powerpoint/2010/main" val="2690434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31510F-29FB-DD4A-9976-AA13CC6D6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500"/>
            <a:ext cx="6042034" cy="3429000"/>
          </a:xfrm>
          <a:prstGeom prst="rect">
            <a:avLst/>
          </a:prstGeom>
        </p:spPr>
      </p:pic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6E2FE5DD-9CDA-9343-8A91-EC82C7F9F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14500"/>
            <a:ext cx="604830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19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BCE9D-07F3-0E4E-83A3-AE0F21180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2E9AF0-44A2-4F4F-8AD2-0E401D163D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833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CFCA6-C492-D543-A2C8-CEF771815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60913-B989-CA43-9A5F-F629A380CD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1. Optimize Pair Packages</a:t>
            </a:r>
          </a:p>
          <a:p>
            <a:r>
              <a:rPr lang="en-US" dirty="0"/>
              <a:t>2. Scope out Bag Package</a:t>
            </a:r>
          </a:p>
          <a:p>
            <a:r>
              <a:rPr lang="en-US" dirty="0"/>
              <a:t>3. Investigate Packet Package downfall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004615-5C29-3A40-A208-C355117FA9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368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087CD-8D91-9E4C-912F-D94F03A70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all for listening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42F1B-5145-064A-9075-E2C1CD033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836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9546F-514B-0940-84FD-60D651478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3EEC8-6F60-E240-8452-81FB991D4F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607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2845C-8D72-1744-8A57-5DD27EDB5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2B0CE-5D1C-884F-9457-108F3E6E18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6111" y="1216059"/>
            <a:ext cx="11071407" cy="50402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SELECT DISTINCT </a:t>
            </a:r>
            <a:r>
              <a:rPr lang="en-US" dirty="0" err="1"/>
              <a:t>Fact.Sale.Package</a:t>
            </a:r>
            <a:r>
              <a:rPr lang="en-US" dirty="0"/>
              <a:t>, </a:t>
            </a:r>
            <a:r>
              <a:rPr lang="en-US" dirty="0" err="1"/>
              <a:t>Fact.Sale.Quantity</a:t>
            </a:r>
            <a:r>
              <a:rPr lang="en-US" dirty="0"/>
              <a:t>, </a:t>
            </a:r>
            <a:r>
              <a:rPr lang="en-US" dirty="0" err="1"/>
              <a:t>Fact.Sale</a:t>
            </a:r>
            <a:r>
              <a:rPr lang="en-US" dirty="0"/>
              <a:t>.[Unit Price], </a:t>
            </a:r>
            <a:r>
              <a:rPr lang="en-US" dirty="0" err="1"/>
              <a:t>Fact.Sale</a:t>
            </a:r>
            <a:r>
              <a:rPr lang="en-US" dirty="0"/>
              <a:t>.[Tax Rate], </a:t>
            </a:r>
            <a:r>
              <a:rPr lang="en-US" dirty="0" err="1"/>
              <a:t>Fact.Sale</a:t>
            </a:r>
            <a:r>
              <a:rPr lang="en-US" dirty="0"/>
              <a:t>.[Total Excluding Tax], </a:t>
            </a:r>
            <a:r>
              <a:rPr lang="en-US" dirty="0" err="1"/>
              <a:t>Fact.Sale</a:t>
            </a:r>
            <a:r>
              <a:rPr lang="en-US" dirty="0"/>
              <a:t>.[Tax Amount], </a:t>
            </a:r>
            <a:r>
              <a:rPr lang="en-US" dirty="0" err="1"/>
              <a:t>Fact.Sale.Profit</a:t>
            </a:r>
            <a:r>
              <a:rPr lang="en-US" dirty="0"/>
              <a:t>, </a:t>
            </a:r>
            <a:r>
              <a:rPr lang="en-US" dirty="0" err="1"/>
              <a:t>Fact.Sale</a:t>
            </a:r>
            <a:r>
              <a:rPr lang="en-US" dirty="0"/>
              <a:t>.[Total Including Tax], Dimension.[Transaction Type].[Transaction Type], </a:t>
            </a:r>
            <a:r>
              <a:rPr lang="en-US" dirty="0" err="1"/>
              <a:t>Dimension.Customer.Customer</a:t>
            </a:r>
            <a:r>
              <a:rPr lang="en-US" dirty="0"/>
              <a:t>, </a:t>
            </a:r>
            <a:r>
              <a:rPr lang="en-US" dirty="0" err="1"/>
              <a:t>Dimension.Customer.Category</a:t>
            </a:r>
            <a:r>
              <a:rPr lang="en-US" dirty="0"/>
              <a:t>, </a:t>
            </a:r>
            <a:r>
              <a:rPr lang="en-US" dirty="0" err="1"/>
              <a:t>Dimension.Customer</a:t>
            </a:r>
            <a:r>
              <a:rPr lang="en-US" dirty="0"/>
              <a:t>.[Buying Group], </a:t>
            </a:r>
            <a:r>
              <a:rPr lang="en-US" dirty="0" err="1"/>
              <a:t>Fact.Sale</a:t>
            </a:r>
            <a:r>
              <a:rPr lang="en-US" dirty="0"/>
              <a:t>.[Invoice Date Key], </a:t>
            </a:r>
            <a:r>
              <a:rPr lang="en-US" dirty="0" err="1"/>
              <a:t>Fact.Sale</a:t>
            </a:r>
            <a:r>
              <a:rPr lang="en-US" dirty="0"/>
              <a:t>.[Delivery Date Key], Fact.[Transaction].[Is Finalized], Dimension.[Stock Item].[Lead Time Days], Dimension.[Stock Item].[Stock Item]</a:t>
            </a:r>
          </a:p>
          <a:p>
            <a:r>
              <a:rPr lang="en-US" dirty="0"/>
              <a:t>FROM            </a:t>
            </a:r>
            <a:r>
              <a:rPr lang="en-US" dirty="0" err="1"/>
              <a:t>Fact.Sale</a:t>
            </a:r>
            <a:r>
              <a:rPr lang="en-US" dirty="0"/>
              <a:t> INNER JOIN</a:t>
            </a:r>
          </a:p>
          <a:p>
            <a:r>
              <a:rPr lang="en-US" dirty="0"/>
              <a:t>                         </a:t>
            </a:r>
            <a:r>
              <a:rPr lang="en-US" dirty="0" err="1"/>
              <a:t>Dimension.Customer</a:t>
            </a:r>
            <a:r>
              <a:rPr lang="en-US" dirty="0"/>
              <a:t> ON </a:t>
            </a:r>
            <a:r>
              <a:rPr lang="en-US" dirty="0" err="1"/>
              <a:t>Fact.Sale</a:t>
            </a:r>
            <a:r>
              <a:rPr lang="en-US" dirty="0"/>
              <a:t>.[Customer Key] = </a:t>
            </a:r>
            <a:r>
              <a:rPr lang="en-US" dirty="0" err="1"/>
              <a:t>Dimension.Customer</a:t>
            </a:r>
            <a:r>
              <a:rPr lang="en-US" dirty="0"/>
              <a:t>.[Customer Key] INNER JOIN</a:t>
            </a:r>
          </a:p>
          <a:p>
            <a:r>
              <a:rPr lang="en-US" dirty="0"/>
              <a:t>                         Fact.[Transaction] ON </a:t>
            </a:r>
            <a:r>
              <a:rPr lang="en-US" dirty="0" err="1"/>
              <a:t>Dimension.Customer</a:t>
            </a:r>
            <a:r>
              <a:rPr lang="en-US" dirty="0"/>
              <a:t>.[Customer Key] = Fact.[Transaction].[Customer Key] INNER JOIN</a:t>
            </a:r>
          </a:p>
          <a:p>
            <a:r>
              <a:rPr lang="en-US" dirty="0"/>
              <a:t>                         </a:t>
            </a:r>
            <a:r>
              <a:rPr lang="en-US" dirty="0" err="1"/>
              <a:t>Dimension.Supplier</a:t>
            </a:r>
            <a:r>
              <a:rPr lang="en-US" dirty="0"/>
              <a:t> ON Fact.[Transaction].[Supplier Key] = </a:t>
            </a:r>
            <a:r>
              <a:rPr lang="en-US" dirty="0" err="1"/>
              <a:t>Dimension.Supplier</a:t>
            </a:r>
            <a:r>
              <a:rPr lang="en-US" dirty="0"/>
              <a:t>.[Supplier Key] INNER JOIN</a:t>
            </a:r>
          </a:p>
          <a:p>
            <a:r>
              <a:rPr lang="en-US" dirty="0"/>
              <a:t>                         Dimension.[Transaction Type] ON Fact.[Transaction].[Transaction Type Key] = Dimension.[Transaction Type].[Transaction Type Key] INNER JOIN</a:t>
            </a:r>
          </a:p>
          <a:p>
            <a:r>
              <a:rPr lang="en-US" dirty="0"/>
              <a:t>                         Dimension.[Stock Item] ON </a:t>
            </a:r>
            <a:r>
              <a:rPr lang="en-US" dirty="0" err="1"/>
              <a:t>Fact.Sale</a:t>
            </a:r>
            <a:r>
              <a:rPr lang="en-US" dirty="0"/>
              <a:t>.[Stock Item Key] = Dimension.[Stock Item].[Stock Item Key]</a:t>
            </a:r>
          </a:p>
          <a:p>
            <a:r>
              <a:rPr lang="en-US" dirty="0"/>
              <a:t>WHERE        (</a:t>
            </a:r>
            <a:r>
              <a:rPr lang="en-US" dirty="0" err="1"/>
              <a:t>Dimension.Customer.Customer</a:t>
            </a:r>
            <a:r>
              <a:rPr lang="en-US" dirty="0"/>
              <a:t> &lt;&gt; 'Unknown')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D43BCB-7E83-4947-9EFA-7BD5358AFE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 flipH="1">
            <a:off x="12350974" y="1636076"/>
            <a:ext cx="45719" cy="4200245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570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CD60-B497-7F45-9A40-3E7AF993F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A4E8E-116C-AA4C-9DF9-B290DFE386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57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8658B-501C-144E-99F1-726F447E3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Columns to split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6EF80-F35C-CE44-AA73-A6549DFB15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Customer</a:t>
            </a:r>
          </a:p>
          <a:p>
            <a:pPr lvl="1"/>
            <a:r>
              <a:rPr lang="en-US" dirty="0"/>
              <a:t>== Customer, City</a:t>
            </a:r>
          </a:p>
          <a:p>
            <a:r>
              <a:rPr lang="en-US" dirty="0"/>
              <a:t>Stock Item</a:t>
            </a:r>
          </a:p>
          <a:p>
            <a:pPr lvl="1"/>
            <a:r>
              <a:rPr lang="en-US" dirty="0"/>
              <a:t>== Item, Item Characteristic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A1750E-A420-F545-9A45-56205EF8B8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Item</a:t>
            </a:r>
          </a:p>
          <a:p>
            <a:pPr lvl="1"/>
            <a:r>
              <a:rPr lang="en-US" dirty="0"/>
              <a:t>== Item, Item Description</a:t>
            </a:r>
          </a:p>
          <a:p>
            <a:r>
              <a:rPr lang="en-US" dirty="0"/>
              <a:t>Date Keys</a:t>
            </a:r>
          </a:p>
          <a:p>
            <a:pPr lvl="1"/>
            <a:r>
              <a:rPr lang="en-US" dirty="0"/>
              <a:t>== Day, Month, Year</a:t>
            </a:r>
          </a:p>
        </p:txBody>
      </p:sp>
    </p:spTree>
    <p:extLst>
      <p:ext uri="{BB962C8B-B14F-4D97-AF65-F5344CB8AC3E}">
        <p14:creationId xmlns:p14="http://schemas.microsoft.com/office/powerpoint/2010/main" val="3098734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1E51A-5C43-5949-9300-749135B77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F74E4-29AB-F648-9C71-691D4086CF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Package:</a:t>
            </a:r>
          </a:p>
          <a:p>
            <a:pPr lvl="1"/>
            <a:r>
              <a:rPr lang="en-US" dirty="0"/>
              <a:t>Each, Packet, Pair, Bag</a:t>
            </a:r>
          </a:p>
          <a:p>
            <a:r>
              <a:rPr lang="en-US" dirty="0"/>
              <a:t>Is Finalized:</a:t>
            </a:r>
          </a:p>
          <a:p>
            <a:pPr lvl="1"/>
            <a:r>
              <a:rPr lang="en-US" dirty="0"/>
              <a:t>True, False</a:t>
            </a:r>
          </a:p>
          <a:p>
            <a:r>
              <a:rPr lang="en-US" dirty="0"/>
              <a:t>Customer:</a:t>
            </a:r>
          </a:p>
          <a:p>
            <a:pPr lvl="1"/>
            <a:r>
              <a:rPr lang="en-US" dirty="0"/>
              <a:t>Tailspin Toys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7690D5-1791-3743-AED9-019DB21432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Item:</a:t>
            </a:r>
          </a:p>
          <a:p>
            <a:pPr lvl="1"/>
            <a:r>
              <a:rPr lang="en-US" dirty="0"/>
              <a:t>???</a:t>
            </a:r>
          </a:p>
          <a:p>
            <a:r>
              <a:rPr lang="en-US" dirty="0"/>
              <a:t>Years:</a:t>
            </a:r>
          </a:p>
          <a:p>
            <a:pPr lvl="1"/>
            <a:r>
              <a:rPr lang="en-US" dirty="0"/>
              <a:t>2013, 2014, 2015, 2016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056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20BB9-1C18-7847-9590-A5D9AA1B8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BCF40-3A1F-3C41-9A13-4E70817E09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33BF08-661D-3849-98D5-8D73267614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Is Finalized: 0.925891</a:t>
            </a:r>
          </a:p>
          <a:p>
            <a:r>
              <a:rPr lang="en-US" dirty="0"/>
              <a:t>Lead Time Days: 1262.702388</a:t>
            </a:r>
          </a:p>
          <a:p>
            <a:r>
              <a:rPr lang="en-US" dirty="0"/>
              <a:t>Profit: 39413.354076</a:t>
            </a:r>
          </a:p>
          <a:p>
            <a:r>
              <a:rPr lang="en-US" dirty="0"/>
              <a:t>Quantity: 4095.175273</a:t>
            </a:r>
          </a:p>
          <a:p>
            <a:r>
              <a:rPr lang="en-US" dirty="0"/>
              <a:t>Tax Amount: 11805.270094</a:t>
            </a:r>
          </a:p>
          <a:p>
            <a:r>
              <a:rPr lang="en-US" dirty="0"/>
              <a:t>Tax Rate: 1532.491472</a:t>
            </a:r>
          </a:p>
          <a:p>
            <a:r>
              <a:rPr lang="en-US" dirty="0"/>
              <a:t>Total Excluding Tax: 78701.735755</a:t>
            </a:r>
          </a:p>
          <a:p>
            <a:r>
              <a:rPr lang="en-US" dirty="0"/>
              <a:t>Total Including Tax: 90507.005849</a:t>
            </a:r>
          </a:p>
          <a:p>
            <a:r>
              <a:rPr lang="en-US" dirty="0"/>
              <a:t>Unit Price: 4588.421508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BABBCB-B78A-8D48-9A43-6BDCDB750B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2016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A56F68-3C27-C04F-9F9D-A810436B3F2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Is Finalized: 0.923867</a:t>
            </a:r>
          </a:p>
          <a:p>
            <a:r>
              <a:rPr lang="en-US" dirty="0"/>
              <a:t>Lead Time Days: 1227.572708</a:t>
            </a:r>
          </a:p>
          <a:p>
            <a:r>
              <a:rPr lang="en-US" dirty="0"/>
              <a:t>Profit: 38571.695930</a:t>
            </a:r>
          </a:p>
          <a:p>
            <a:r>
              <a:rPr lang="en-US" dirty="0"/>
              <a:t>Quantity: 4282.921496</a:t>
            </a:r>
          </a:p>
          <a:p>
            <a:r>
              <a:rPr lang="en-US" dirty="0"/>
              <a:t>Tax Amount: 11414.962474</a:t>
            </a:r>
          </a:p>
          <a:p>
            <a:r>
              <a:rPr lang="en-US" dirty="0"/>
              <a:t>Tax Rate: 1515.044784</a:t>
            </a:r>
          </a:p>
          <a:p>
            <a:r>
              <a:rPr lang="en-US" dirty="0"/>
              <a:t>Total Excluding Tax: 77503.646931</a:t>
            </a:r>
          </a:p>
          <a:p>
            <a:r>
              <a:rPr lang="en-US" dirty="0"/>
              <a:t>Total Including Tax: 88918.609405</a:t>
            </a:r>
          </a:p>
          <a:p>
            <a:r>
              <a:rPr lang="en-US" dirty="0"/>
              <a:t>Unit Price: 4427.920735</a:t>
            </a:r>
          </a:p>
        </p:txBody>
      </p:sp>
    </p:spTree>
    <p:extLst>
      <p:ext uri="{BB962C8B-B14F-4D97-AF65-F5344CB8AC3E}">
        <p14:creationId xmlns:p14="http://schemas.microsoft.com/office/powerpoint/2010/main" val="452584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3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4D89E9-7F48-3D43-8630-2DBE138FE8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840276" y="643467"/>
            <a:ext cx="10511447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945565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529</Words>
  <Application>Microsoft Macintosh PowerPoint</Application>
  <PresentationFormat>Widescreen</PresentationFormat>
  <Paragraphs>78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Century Gothic</vt:lpstr>
      <vt:lpstr>Wingdings 3</vt:lpstr>
      <vt:lpstr>Ion</vt:lpstr>
      <vt:lpstr>Capstone Presentation</vt:lpstr>
      <vt:lpstr>Plan</vt:lpstr>
      <vt:lpstr>SQL</vt:lpstr>
      <vt:lpstr>SQL</vt:lpstr>
      <vt:lpstr>Python</vt:lpstr>
      <vt:lpstr>Columns to split</vt:lpstr>
      <vt:lpstr>Values</vt:lpstr>
      <vt:lpstr>Comparison</vt:lpstr>
      <vt:lpstr>PowerPoint Presentation</vt:lpstr>
      <vt:lpstr>PowerPoint Presentation</vt:lpstr>
      <vt:lpstr>PowerPoint Presentation</vt:lpstr>
      <vt:lpstr>Calculated Variables</vt:lpstr>
      <vt:lpstr>PowerPoint Presentation</vt:lpstr>
      <vt:lpstr>R</vt:lpstr>
      <vt:lpstr>Predictive Models</vt:lpstr>
      <vt:lpstr>Power BI</vt:lpstr>
      <vt:lpstr>PowerPoint Presentation</vt:lpstr>
      <vt:lpstr>PowerPoint Presentation</vt:lpstr>
      <vt:lpstr>PowerPoint Presentation</vt:lpstr>
      <vt:lpstr>PowerPoint Presentation</vt:lpstr>
      <vt:lpstr>Recommendations</vt:lpstr>
      <vt:lpstr>Recommendations</vt:lpstr>
      <vt:lpstr>Thank you all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</dc:title>
  <dc:creator>Herbert Borek</dc:creator>
  <cp:lastModifiedBy>Herbert Borek</cp:lastModifiedBy>
  <cp:revision>4</cp:revision>
  <dcterms:created xsi:type="dcterms:W3CDTF">2019-08-19T23:22:58Z</dcterms:created>
  <dcterms:modified xsi:type="dcterms:W3CDTF">2019-08-20T19:19:14Z</dcterms:modified>
</cp:coreProperties>
</file>